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Montserrat" panose="00000500000000000000" pitchFamily="2" charset="0"/>
      <p:bold r:id="rId10"/>
      <p:boldItalic r:id="rId11"/>
    </p:embeddedFont>
    <p:embeddedFont>
      <p:font typeface="Montserrat Medium" panose="00000600000000000000" pitchFamily="2" charset="0"/>
      <p:regular r:id="rId12"/>
      <p:bold r:id="rId13"/>
      <p:italic r:id="rId14"/>
      <p:boldItalic r:id="rId15"/>
    </p:embeddedFont>
    <p:embeddedFont>
      <p:font typeface="Montserrat SemiBold" panose="000007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3" roundtripDataSignature="AMtx7mhMjjMzuF8aq0aV/ryMZXu4nspG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330" r="-33330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1411815" y="6585624"/>
            <a:ext cx="12114058" cy="0"/>
          </a:xfrm>
          <a:prstGeom prst="straightConnector1">
            <a:avLst/>
          </a:prstGeom>
          <a:noFill/>
          <a:ln w="666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1471410" y="8765113"/>
            <a:ext cx="119192" cy="121007"/>
          </a:xfrm>
          <a:custGeom>
            <a:avLst/>
            <a:gdLst/>
            <a:ahLst/>
            <a:cxnLst/>
            <a:rect l="l" t="t" r="r" b="b"/>
            <a:pathLst>
              <a:path w="119192" h="121007" extrusionOk="0">
                <a:moveTo>
                  <a:pt x="0" y="0"/>
                </a:moveTo>
                <a:lnTo>
                  <a:pt x="119192" y="0"/>
                </a:lnTo>
                <a:lnTo>
                  <a:pt x="119192" y="121007"/>
                </a:lnTo>
                <a:lnTo>
                  <a:pt x="0" y="12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1257123" y="3063201"/>
            <a:ext cx="13983875" cy="222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1" i="1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Serious Game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1257123" y="4981575"/>
            <a:ext cx="13983875" cy="153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lang="en-US" sz="9000" b="1" i="1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MediaPipe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411815" y="8690996"/>
            <a:ext cx="7718147" cy="24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Carlo Huesca Spairani  -  Francisco Flórez Revuelta  -  Pau Climent Pérez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"/>
          <p:cNvCxnSpPr/>
          <p:nvPr/>
        </p:nvCxnSpPr>
        <p:spPr>
          <a:xfrm>
            <a:off x="11850061" y="793106"/>
            <a:ext cx="6437939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2"/>
          <p:cNvSpPr/>
          <p:nvPr/>
        </p:nvSpPr>
        <p:spPr>
          <a:xfrm>
            <a:off x="9892947" y="3393270"/>
            <a:ext cx="7592769" cy="5309007"/>
          </a:xfrm>
          <a:custGeom>
            <a:avLst/>
            <a:gdLst/>
            <a:ahLst/>
            <a:cxnLst/>
            <a:rect l="l" t="t" r="r" b="b"/>
            <a:pathLst>
              <a:path w="7592769" h="5309007" extrusionOk="0">
                <a:moveTo>
                  <a:pt x="0" y="0"/>
                </a:moveTo>
                <a:lnTo>
                  <a:pt x="7592770" y="0"/>
                </a:lnTo>
                <a:lnTo>
                  <a:pt x="7592770" y="5309006"/>
                </a:lnTo>
                <a:lnTo>
                  <a:pt x="0" y="5309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1468039" y="3355170"/>
            <a:ext cx="7841700" cy="11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juego serio es un juego diseñado con un propósito más allá del entretenimiento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, es decir, su objetivo principal no es solo divertir, sino enseñar, entrenar, concienciar o evaluar algo.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468039" y="6441423"/>
            <a:ext cx="78417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958" marR="0" lvl="1" indent="-205478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2254C5"/>
              </a:buClr>
              <a:buSzPts val="1903"/>
              <a:buFont typeface="Arial"/>
              <a:buChar char="•"/>
            </a:pP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Educación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: para enseñar matemáticas, historia, idiomas, etc.</a:t>
            </a:r>
            <a:endParaRPr/>
          </a:p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3" b="0" i="0" u="none" strike="noStrike" cap="none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958" marR="0" lvl="1" indent="-205478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2254C5"/>
              </a:buClr>
              <a:buSzPts val="1903"/>
              <a:buFont typeface="Arial"/>
              <a:buChar char="•"/>
            </a:pP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Salud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: para rehabilitación física o entrenamiento médico.</a:t>
            </a:r>
            <a:endParaRPr/>
          </a:p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3" b="0" i="0" u="none" strike="noStrike" cap="none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958" marR="0" lvl="1" indent="-205478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2254C5"/>
              </a:buClr>
              <a:buSzPts val="1903"/>
              <a:buFont typeface="Arial"/>
              <a:buChar char="•"/>
            </a:pP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Empresas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: para formar empleados en liderazgo, atención al cliente, seguridad.</a:t>
            </a:r>
            <a:endParaRPr/>
          </a:p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3" b="0" i="0" u="none" strike="noStrike" cap="none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958" marR="0" lvl="1" indent="-205478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Clr>
                <a:srgbClr val="2254C5"/>
              </a:buClr>
              <a:buSzPts val="1903"/>
              <a:buFont typeface="Arial"/>
              <a:buChar char="•"/>
            </a:pP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Militar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: para entrenar estrategias o simulaciones de campo.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468039" y="1873320"/>
            <a:ext cx="13988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¿Qué es un Juego Serio?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68039" y="5416566"/>
            <a:ext cx="663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Ámbitos donde se usan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3"/>
          <p:cNvCxnSpPr/>
          <p:nvPr/>
        </p:nvCxnSpPr>
        <p:spPr>
          <a:xfrm>
            <a:off x="11850061" y="793106"/>
            <a:ext cx="6437939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" name="Google Shape;109;p3"/>
          <p:cNvSpPr/>
          <p:nvPr/>
        </p:nvSpPr>
        <p:spPr>
          <a:xfrm>
            <a:off x="392040" y="3479370"/>
            <a:ext cx="7993326" cy="4486254"/>
          </a:xfrm>
          <a:custGeom>
            <a:avLst/>
            <a:gdLst/>
            <a:ahLst/>
            <a:cxnLst/>
            <a:rect l="l" t="t" r="r" b="b"/>
            <a:pathLst>
              <a:path w="7993326" h="4486254" extrusionOk="0">
                <a:moveTo>
                  <a:pt x="0" y="0"/>
                </a:moveTo>
                <a:lnTo>
                  <a:pt x="7993326" y="0"/>
                </a:lnTo>
                <a:lnTo>
                  <a:pt x="7993326" y="4486255"/>
                </a:lnTo>
                <a:lnTo>
                  <a:pt x="0" y="4486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3"/>
          <p:cNvSpPr txBox="1"/>
          <p:nvPr/>
        </p:nvSpPr>
        <p:spPr>
          <a:xfrm>
            <a:off x="8845934" y="6126966"/>
            <a:ext cx="78417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MediaPipe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es un </a:t>
            </a:r>
            <a:r>
              <a:rPr lang="en-US" sz="1903" b="0" i="1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de código abierto desarrollado por Google que </a:t>
            </a: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permite construir p</a:t>
            </a:r>
            <a:r>
              <a:rPr lang="en-US" sz="1903" b="1" i="1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ipelines</a:t>
            </a: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de procesamiento de datos multimedia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(como vídeo, audio, imágenes) </a:t>
            </a: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y texto en tiempo real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3" b="0" i="0" u="none" strike="noStrike" cap="none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En palabras simples, </a:t>
            </a:r>
            <a:r>
              <a:rPr lang="en-US" sz="1903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MediaPipe ofrece modelos de IA preentrenados</a:t>
            </a:r>
            <a:r>
              <a:rPr lang="en-US" sz="1903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y herramientas para detectar elementos en imágenes y vídeos.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8845934" y="2099589"/>
            <a:ext cx="84135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60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¿Qué es MediaPipe?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11850061" y="793106"/>
            <a:ext cx="6437939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4"/>
          <p:cNvSpPr/>
          <p:nvPr/>
        </p:nvSpPr>
        <p:spPr>
          <a:xfrm>
            <a:off x="2531768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0" name="Google Shape;120;p4"/>
          <p:cNvSpPr/>
          <p:nvPr/>
        </p:nvSpPr>
        <p:spPr>
          <a:xfrm>
            <a:off x="5885751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1" name="Google Shape;121;p4"/>
          <p:cNvSpPr/>
          <p:nvPr/>
        </p:nvSpPr>
        <p:spPr>
          <a:xfrm>
            <a:off x="9238766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2" name="Google Shape;122;p4"/>
          <p:cNvSpPr/>
          <p:nvPr/>
        </p:nvSpPr>
        <p:spPr>
          <a:xfrm>
            <a:off x="12592749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3" name="Google Shape;123;p4"/>
          <p:cNvSpPr/>
          <p:nvPr/>
        </p:nvSpPr>
        <p:spPr>
          <a:xfrm>
            <a:off x="2516395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89" y="0"/>
                </a:lnTo>
                <a:lnTo>
                  <a:pt x="3152989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4" name="Google Shape;124;p4"/>
          <p:cNvSpPr/>
          <p:nvPr/>
        </p:nvSpPr>
        <p:spPr>
          <a:xfrm>
            <a:off x="5860853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90" y="0"/>
                </a:lnTo>
                <a:lnTo>
                  <a:pt x="3152990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5" name="Google Shape;125;p4"/>
          <p:cNvSpPr/>
          <p:nvPr/>
        </p:nvSpPr>
        <p:spPr>
          <a:xfrm>
            <a:off x="9204343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89" y="0"/>
                </a:lnTo>
                <a:lnTo>
                  <a:pt x="3152989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6" name="Google Shape;126;p4"/>
          <p:cNvSpPr/>
          <p:nvPr/>
        </p:nvSpPr>
        <p:spPr>
          <a:xfrm>
            <a:off x="12546630" y="5552371"/>
            <a:ext cx="3224975" cy="1765674"/>
          </a:xfrm>
          <a:custGeom>
            <a:avLst/>
            <a:gdLst/>
            <a:ahLst/>
            <a:cxnLst/>
            <a:rect l="l" t="t" r="r" b="b"/>
            <a:pathLst>
              <a:path w="3224975" h="1765674" extrusionOk="0">
                <a:moveTo>
                  <a:pt x="0" y="0"/>
                </a:moveTo>
                <a:lnTo>
                  <a:pt x="3224975" y="0"/>
                </a:lnTo>
                <a:lnTo>
                  <a:pt x="3224975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7" name="Google Shape;127;p4"/>
          <p:cNvSpPr/>
          <p:nvPr/>
        </p:nvSpPr>
        <p:spPr>
          <a:xfrm>
            <a:off x="4207667" y="7557247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90" y="0"/>
                </a:lnTo>
                <a:lnTo>
                  <a:pt x="3152990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8" name="Google Shape;128;p4"/>
          <p:cNvSpPr/>
          <p:nvPr/>
        </p:nvSpPr>
        <p:spPr>
          <a:xfrm>
            <a:off x="7553016" y="7557247"/>
            <a:ext cx="3145182" cy="1765674"/>
          </a:xfrm>
          <a:custGeom>
            <a:avLst/>
            <a:gdLst/>
            <a:ahLst/>
            <a:cxnLst/>
            <a:rect l="l" t="t" r="r" b="b"/>
            <a:pathLst>
              <a:path w="3145182" h="1765674" extrusionOk="0">
                <a:moveTo>
                  <a:pt x="0" y="0"/>
                </a:moveTo>
                <a:lnTo>
                  <a:pt x="3145182" y="0"/>
                </a:lnTo>
                <a:lnTo>
                  <a:pt x="3145182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t="-59693" r="-94518" b="-324"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9" name="Google Shape;129;p4"/>
          <p:cNvSpPr/>
          <p:nvPr/>
        </p:nvSpPr>
        <p:spPr>
          <a:xfrm>
            <a:off x="10888698" y="7557247"/>
            <a:ext cx="3191634" cy="1787315"/>
          </a:xfrm>
          <a:custGeom>
            <a:avLst/>
            <a:gdLst/>
            <a:ahLst/>
            <a:cxnLst/>
            <a:rect l="l" t="t" r="r" b="b"/>
            <a:pathLst>
              <a:path w="3191634" h="1787315" extrusionOk="0">
                <a:moveTo>
                  <a:pt x="0" y="0"/>
                </a:moveTo>
                <a:lnTo>
                  <a:pt x="3191635" y="0"/>
                </a:lnTo>
                <a:lnTo>
                  <a:pt x="3191635" y="1787315"/>
                </a:lnTo>
                <a:lnTo>
                  <a:pt x="0" y="178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0" name="Google Shape;130;p4"/>
          <p:cNvSpPr txBox="1"/>
          <p:nvPr/>
        </p:nvSpPr>
        <p:spPr>
          <a:xfrm>
            <a:off x="1248370" y="1908279"/>
            <a:ext cx="15791261" cy="118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¿Qué se puede realizar?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5"/>
          <p:cNvCxnSpPr/>
          <p:nvPr/>
        </p:nvCxnSpPr>
        <p:spPr>
          <a:xfrm>
            <a:off x="11850061" y="793106"/>
            <a:ext cx="6437939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5"/>
          <p:cNvSpPr/>
          <p:nvPr/>
        </p:nvSpPr>
        <p:spPr>
          <a:xfrm>
            <a:off x="2531768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9" name="Google Shape;139;p5"/>
          <p:cNvSpPr/>
          <p:nvPr/>
        </p:nvSpPr>
        <p:spPr>
          <a:xfrm>
            <a:off x="5885751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0" name="Google Shape;140;p5"/>
          <p:cNvSpPr/>
          <p:nvPr/>
        </p:nvSpPr>
        <p:spPr>
          <a:xfrm>
            <a:off x="9238766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1" name="Google Shape;141;p5"/>
          <p:cNvSpPr/>
          <p:nvPr/>
        </p:nvSpPr>
        <p:spPr>
          <a:xfrm>
            <a:off x="12592749" y="3541619"/>
            <a:ext cx="3163483" cy="1771551"/>
          </a:xfrm>
          <a:custGeom>
            <a:avLst/>
            <a:gdLst/>
            <a:ahLst/>
            <a:cxnLst/>
            <a:rect l="l" t="t" r="r" b="b"/>
            <a:pathLst>
              <a:path w="3163483" h="1771551" extrusionOk="0">
                <a:moveTo>
                  <a:pt x="0" y="0"/>
                </a:moveTo>
                <a:lnTo>
                  <a:pt x="3163483" y="0"/>
                </a:lnTo>
                <a:lnTo>
                  <a:pt x="3163483" y="1771550"/>
                </a:lnTo>
                <a:lnTo>
                  <a:pt x="0" y="1771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2" name="Google Shape;142;p5"/>
          <p:cNvSpPr/>
          <p:nvPr/>
        </p:nvSpPr>
        <p:spPr>
          <a:xfrm>
            <a:off x="2516395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89" y="0"/>
                </a:lnTo>
                <a:lnTo>
                  <a:pt x="3152989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3" name="Google Shape;143;p5"/>
          <p:cNvSpPr/>
          <p:nvPr/>
        </p:nvSpPr>
        <p:spPr>
          <a:xfrm>
            <a:off x="5860853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90" y="0"/>
                </a:lnTo>
                <a:lnTo>
                  <a:pt x="3152990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4" name="Google Shape;144;p5"/>
          <p:cNvSpPr/>
          <p:nvPr/>
        </p:nvSpPr>
        <p:spPr>
          <a:xfrm>
            <a:off x="9204343" y="5552371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89" y="0"/>
                </a:lnTo>
                <a:lnTo>
                  <a:pt x="3152989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5" name="Google Shape;145;p5"/>
          <p:cNvSpPr/>
          <p:nvPr/>
        </p:nvSpPr>
        <p:spPr>
          <a:xfrm>
            <a:off x="12546630" y="5552371"/>
            <a:ext cx="3224975" cy="1765674"/>
          </a:xfrm>
          <a:custGeom>
            <a:avLst/>
            <a:gdLst/>
            <a:ahLst/>
            <a:cxnLst/>
            <a:rect l="l" t="t" r="r" b="b"/>
            <a:pathLst>
              <a:path w="3224975" h="1765674" extrusionOk="0">
                <a:moveTo>
                  <a:pt x="0" y="0"/>
                </a:moveTo>
                <a:lnTo>
                  <a:pt x="3224975" y="0"/>
                </a:lnTo>
                <a:lnTo>
                  <a:pt x="3224975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6" name="Google Shape;146;p5"/>
          <p:cNvSpPr/>
          <p:nvPr/>
        </p:nvSpPr>
        <p:spPr>
          <a:xfrm>
            <a:off x="4207667" y="7557247"/>
            <a:ext cx="3152989" cy="1765674"/>
          </a:xfrm>
          <a:custGeom>
            <a:avLst/>
            <a:gdLst/>
            <a:ahLst/>
            <a:cxnLst/>
            <a:rect l="l" t="t" r="r" b="b"/>
            <a:pathLst>
              <a:path w="3152989" h="1765674" extrusionOk="0">
                <a:moveTo>
                  <a:pt x="0" y="0"/>
                </a:moveTo>
                <a:lnTo>
                  <a:pt x="3152990" y="0"/>
                </a:lnTo>
                <a:lnTo>
                  <a:pt x="3152990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p5"/>
          <p:cNvSpPr/>
          <p:nvPr/>
        </p:nvSpPr>
        <p:spPr>
          <a:xfrm>
            <a:off x="7553016" y="7557247"/>
            <a:ext cx="3145182" cy="1765674"/>
          </a:xfrm>
          <a:custGeom>
            <a:avLst/>
            <a:gdLst/>
            <a:ahLst/>
            <a:cxnLst/>
            <a:rect l="l" t="t" r="r" b="b"/>
            <a:pathLst>
              <a:path w="3145182" h="1765674" extrusionOk="0">
                <a:moveTo>
                  <a:pt x="0" y="0"/>
                </a:moveTo>
                <a:lnTo>
                  <a:pt x="3145182" y="0"/>
                </a:lnTo>
                <a:lnTo>
                  <a:pt x="3145182" y="1765674"/>
                </a:lnTo>
                <a:lnTo>
                  <a:pt x="0" y="17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t="-59693" r="-94518" b="-324"/>
            </a:stretch>
          </a:blipFill>
          <a:ln w="28575" cap="sq" cmpd="sng">
            <a:solidFill>
              <a:srgbClr val="2254C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8" name="Google Shape;148;p5"/>
          <p:cNvSpPr/>
          <p:nvPr/>
        </p:nvSpPr>
        <p:spPr>
          <a:xfrm>
            <a:off x="10888698" y="7557247"/>
            <a:ext cx="3191634" cy="1787315"/>
          </a:xfrm>
          <a:custGeom>
            <a:avLst/>
            <a:gdLst/>
            <a:ahLst/>
            <a:cxnLst/>
            <a:rect l="l" t="t" r="r" b="b"/>
            <a:pathLst>
              <a:path w="3191634" h="1787315" extrusionOk="0">
                <a:moveTo>
                  <a:pt x="0" y="0"/>
                </a:moveTo>
                <a:lnTo>
                  <a:pt x="3191635" y="0"/>
                </a:lnTo>
                <a:lnTo>
                  <a:pt x="3191635" y="1787315"/>
                </a:lnTo>
                <a:lnTo>
                  <a:pt x="0" y="1787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 amt="26000"/>
            </a:blip>
            <a:stretch>
              <a:fillRect/>
            </a:stretch>
          </a:blipFill>
          <a:ln w="28575" cap="sq" cmpd="sng">
            <a:solidFill>
              <a:srgbClr val="2254C5">
                <a:alpha val="2549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9" name="Google Shape;149;p5"/>
          <p:cNvSpPr txBox="1"/>
          <p:nvPr/>
        </p:nvSpPr>
        <p:spPr>
          <a:xfrm>
            <a:off x="1248370" y="1908279"/>
            <a:ext cx="15791261" cy="118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¿Qué se puede realizar?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6"/>
          <p:cNvCxnSpPr/>
          <p:nvPr/>
        </p:nvCxnSpPr>
        <p:spPr>
          <a:xfrm>
            <a:off x="-970252" y="9719678"/>
            <a:ext cx="20335605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6"/>
          <p:cNvSpPr txBox="1"/>
          <p:nvPr/>
        </p:nvSpPr>
        <p:spPr>
          <a:xfrm>
            <a:off x="1371235" y="1665319"/>
            <a:ext cx="9568716" cy="172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79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Práctica 2</a:t>
            </a: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371235" y="4123965"/>
            <a:ext cx="7772765" cy="143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</a:t>
            </a:r>
            <a:r>
              <a:rPr lang="en-US" sz="2085" b="1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serious game</a:t>
            </a:r>
            <a:r>
              <a:rPr lang="en-US" sz="2085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8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(usando el </a:t>
            </a:r>
            <a:r>
              <a:rPr lang="en-US" sz="2085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lang="en-US" sz="208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MediaPipe) </a:t>
            </a:r>
            <a:r>
              <a:rPr lang="en-US" sz="2085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orientado al ámbito de la salud</a:t>
            </a:r>
            <a:r>
              <a:rPr lang="en-US" sz="2085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con especial atención a su aplicación en la estimación de la fragilidad y en la rehabilitación física.</a:t>
            </a:r>
            <a:endParaRPr/>
          </a:p>
        </p:txBody>
      </p:sp>
      <p:sp>
        <p:nvSpPr>
          <p:cNvPr id="159" name="Google Shape;159;p6"/>
          <p:cNvSpPr txBox="1"/>
          <p:nvPr/>
        </p:nvSpPr>
        <p:spPr>
          <a:xfrm>
            <a:off x="1371235" y="7056361"/>
            <a:ext cx="1787094" cy="45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Encontrar un juego serio a implementar.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1371235" y="6577988"/>
            <a:ext cx="2038912" cy="28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2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1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4260455" y="7056361"/>
            <a:ext cx="2097641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Descargar las librerías apropiadas para implementar un videojuego serio.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4260455" y="6577988"/>
            <a:ext cx="2461861" cy="28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2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2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7139836" y="7056361"/>
            <a:ext cx="2488787" cy="92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videojuego serio utilizando algunas de las técnicas vistas en las demos y los ejemplos.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7139836" y="6577988"/>
            <a:ext cx="2221528" cy="28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2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Parte 3</a:t>
            </a:r>
            <a:endParaRPr/>
          </a:p>
        </p:txBody>
      </p:sp>
      <p:cxnSp>
        <p:nvCxnSpPr>
          <p:cNvPr id="165" name="Google Shape;165;p6"/>
          <p:cNvCxnSpPr/>
          <p:nvPr/>
        </p:nvCxnSpPr>
        <p:spPr>
          <a:xfrm>
            <a:off x="11850061" y="793106"/>
            <a:ext cx="6976926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 r="50090" b="50127"/>
          <a:stretch/>
        </p:blipFill>
        <p:spPr>
          <a:xfrm>
            <a:off x="10628226" y="2502851"/>
            <a:ext cx="7046932" cy="528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7"/>
          <p:cNvCxnSpPr/>
          <p:nvPr/>
        </p:nvCxnSpPr>
        <p:spPr>
          <a:xfrm>
            <a:off x="-1024145" y="9719678"/>
            <a:ext cx="20443391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7"/>
          <p:cNvSpPr txBox="1"/>
          <p:nvPr/>
        </p:nvSpPr>
        <p:spPr>
          <a:xfrm>
            <a:off x="1468039" y="1570539"/>
            <a:ext cx="8397704" cy="167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8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Entregables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589849" y="4101613"/>
            <a:ext cx="3603875" cy="5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 b="1" i="0" u="none" strike="noStrike" cap="none">
                <a:solidFill>
                  <a:srgbClr val="2254C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Código generado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1589849" y="4798963"/>
            <a:ext cx="4466203" cy="205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Con un script o scripts para el despliegue en un entorno nuevo (el código debe desplegar en un equipo nuevo “limpio” de cualquier entorno virtual de Python que uséis).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6732998" y="4101613"/>
            <a:ext cx="4243722" cy="5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 b="1" i="0" u="none" strike="noStrike" cap="none">
                <a:solidFill>
                  <a:srgbClr val="2254C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Vídeo demostración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1731586" y="4101613"/>
            <a:ext cx="4243722" cy="539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 b="1" i="0" u="none" strike="noStrike" cap="none">
                <a:solidFill>
                  <a:srgbClr val="2254C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Fecha de entrega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6732998" y="4798963"/>
            <a:ext cx="4322313" cy="273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lang="en-US" sz="1969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vídeo de no más de 10 minutos</a:t>
            </a: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, en el que os podéis apoyar de una presentación, debéis describir el videojuego elegido, las razones o utilidad del mismo, cómo lo habéis implementado, cómo se juega, etc.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11731586" y="4798963"/>
            <a:ext cx="4322313" cy="238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La práctica durará 3 sesiones de 2 horas de prácticas (6 horas presenciales).</a:t>
            </a:r>
            <a:endParaRPr/>
          </a:p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69" b="0" i="0" u="none" strike="noStrike" cap="none">
              <a:solidFill>
                <a:srgbClr val="2254C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n-US" sz="1969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fecha de entrega</a:t>
            </a: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está programada para el día</a:t>
            </a:r>
            <a:r>
              <a:rPr lang="en-US" sz="1969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26 de Noviembre a las 23:59h</a:t>
            </a:r>
            <a:r>
              <a:rPr lang="en-US" sz="1969" b="0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cxnSp>
        <p:nvCxnSpPr>
          <p:cNvPr id="181" name="Google Shape;181;p7"/>
          <p:cNvCxnSpPr/>
          <p:nvPr/>
        </p:nvCxnSpPr>
        <p:spPr>
          <a:xfrm>
            <a:off x="6723473" y="8438524"/>
            <a:ext cx="936900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7"/>
          <p:cNvCxnSpPr/>
          <p:nvPr/>
        </p:nvCxnSpPr>
        <p:spPr>
          <a:xfrm>
            <a:off x="11722061" y="8438524"/>
            <a:ext cx="936900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7"/>
          <p:cNvCxnSpPr/>
          <p:nvPr/>
        </p:nvCxnSpPr>
        <p:spPr>
          <a:xfrm>
            <a:off x="1589849" y="8438524"/>
            <a:ext cx="1095300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7"/>
          <p:cNvCxnSpPr/>
          <p:nvPr/>
        </p:nvCxnSpPr>
        <p:spPr>
          <a:xfrm>
            <a:off x="11850061" y="793106"/>
            <a:ext cx="6923190" cy="0"/>
          </a:xfrm>
          <a:prstGeom prst="straightConnector1">
            <a:avLst/>
          </a:prstGeom>
          <a:noFill/>
          <a:ln w="28575" cap="flat" cmpd="sng">
            <a:solidFill>
              <a:srgbClr val="2254C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7"/>
          <p:cNvSpPr txBox="1"/>
          <p:nvPr/>
        </p:nvSpPr>
        <p:spPr>
          <a:xfrm>
            <a:off x="1468039" y="656975"/>
            <a:ext cx="439574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Interacción Persona Máquina (IPM)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7205761" y="656975"/>
            <a:ext cx="2687186" cy="27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6" b="1" i="0" u="none" strike="noStrike" cap="non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Noviembre 6, 2025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Office PowerPoint</Application>
  <PresentationFormat>Custom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Montserrat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PAU CLIMENT PEREZ</cp:lastModifiedBy>
  <cp:revision>1</cp:revision>
  <dcterms:created xsi:type="dcterms:W3CDTF">2006-08-16T00:00:00Z</dcterms:created>
  <dcterms:modified xsi:type="dcterms:W3CDTF">2025-11-05T17:05:10Z</dcterms:modified>
</cp:coreProperties>
</file>